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1"/>
  </p:notesMasterIdLst>
  <p:handoutMasterIdLst>
    <p:handoutMasterId r:id="rId32"/>
  </p:handoutMasterIdLst>
  <p:sldIdLst>
    <p:sldId id="769" r:id="rId7"/>
    <p:sldId id="1632" r:id="rId8"/>
    <p:sldId id="630" r:id="rId9"/>
    <p:sldId id="1618" r:id="rId10"/>
    <p:sldId id="1619" r:id="rId11"/>
    <p:sldId id="1576" r:id="rId12"/>
    <p:sldId id="1526" r:id="rId13"/>
    <p:sldId id="1527" r:id="rId14"/>
    <p:sldId id="1658" r:id="rId15"/>
    <p:sldId id="1592" r:id="rId16"/>
    <p:sldId id="1594" r:id="rId17"/>
    <p:sldId id="1625" r:id="rId18"/>
    <p:sldId id="1589" r:id="rId19"/>
    <p:sldId id="1627" r:id="rId20"/>
    <p:sldId id="1626" r:id="rId21"/>
    <p:sldId id="1684" r:id="rId22"/>
    <p:sldId id="1602" r:id="rId23"/>
    <p:sldId id="1629" r:id="rId24"/>
    <p:sldId id="1608" r:id="rId25"/>
    <p:sldId id="1581" r:id="rId26"/>
    <p:sldId id="1565" r:id="rId27"/>
    <p:sldId id="1357" r:id="rId28"/>
    <p:sldId id="1685" r:id="rId29"/>
    <p:sldId id="1683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EF3B-9075-BB27-B825-B83C330C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A7BAA-5143-3DA3-8A89-431BCF151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B39613-F2F3-AF5B-440D-FF8F92142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C5054-7503-C8A3-37FD-3EA1AA29F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0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10/5/2025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9.jpeg"/><Relationship Id="rId4" Type="http://schemas.openxmlformats.org/officeDocument/2006/relationships/image" Target="../media/image55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71.gif"/><Relationship Id="rId4" Type="http://schemas.openxmlformats.org/officeDocument/2006/relationships/image" Target="../media/image7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56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hyperlink" Target="http://www.youtube.com/@neuromancer_Sci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3.png"/><Relationship Id="rId7" Type="http://schemas.openxmlformats.org/officeDocument/2006/relationships/image" Target="../media/image7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gif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mag.com/using-fluid-technology-to-address-cooling-limitations-in-data-center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5" Type="http://schemas.openxmlformats.org/officeDocument/2006/relationships/hyperlink" Target="mailto:jdrgona1@jh.edu" TargetMode="External"/><Relationship Id="rId4" Type="http://schemas.openxmlformats.org/officeDocument/2006/relationships/hyperlink" Target="https://drgona.github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7592032" cy="544124"/>
          </a:xfrm>
        </p:spPr>
        <p:txBody>
          <a:bodyPr>
            <a:no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Control of Data Centers</a:t>
            </a:r>
            <a:endParaRPr lang="en-US" sz="32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89719"/>
            <a:ext cx="8273143" cy="3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11798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72327" y="2773798"/>
            <a:ext cx="2420796" cy="18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44269" y="2745873"/>
            <a:ext cx="2728058" cy="2003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900385" y="2798575"/>
            <a:ext cx="2807575" cy="18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7622BD2-86A2-4F91-A754-4E3CD262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36EDC-9404-B265-AA63-6F05D8BA1671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control of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31" y="3809809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2561028" y="3757090"/>
            <a:ext cx="1989792" cy="1319265"/>
          </a:xfrm>
          <a:prstGeom prst="rect">
            <a:avLst/>
          </a:prstGeom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6818366" y="3807352"/>
            <a:ext cx="1987662" cy="129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 quick primer on HPE Cray Frontier's parallel file system storage – Blocks  and Files">
            <a:extLst>
              <a:ext uri="{FF2B5EF4-FFF2-40B4-BE49-F238E27FC236}">
                <a16:creationId xmlns:a16="http://schemas.microsoft.com/office/drawing/2014/main" id="{EE705FC9-C3DC-BC43-D309-4F4860B91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"/>
          <a:stretch>
            <a:fillRect/>
          </a:stretch>
        </p:blipFill>
        <p:spPr bwMode="auto">
          <a:xfrm>
            <a:off x="114300" y="3787533"/>
            <a:ext cx="2342618" cy="128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339484"/>
            <a:ext cx="6738258" cy="489798"/>
          </a:xfrm>
        </p:spPr>
        <p:txBody>
          <a:bodyPr/>
          <a:lstStyle/>
          <a:p>
            <a:r>
              <a:rPr lang="en-US" sz="2000" dirty="0"/>
              <a:t>Learning to Control Heating Ventilation and Air Conditioning (HVAC)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C915D-B6D1-E4E3-205F-22976AEA0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792C5-EA23-8E4F-C46A-0C071003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2C23A5-D717-BC82-CB89-4BD3E7A3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967" y="339484"/>
            <a:ext cx="7426236" cy="300596"/>
          </a:xfrm>
        </p:spPr>
        <p:txBody>
          <a:bodyPr/>
          <a:lstStyle/>
          <a:p>
            <a:r>
              <a:rPr lang="en-US" sz="2000" dirty="0"/>
              <a:t>Remaining Challenges in Data Center Modeling and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15040E4-D2C4-2C55-0B0F-F1AE1DDB2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C96D12-B4D9-B120-6FDA-E6C1159A3A29}"/>
              </a:ext>
            </a:extLst>
          </p:cNvPr>
          <p:cNvSpPr txBox="1">
            <a:spLocks/>
          </p:cNvSpPr>
          <p:nvPr/>
        </p:nvSpPr>
        <p:spPr>
          <a:xfrm>
            <a:off x="222069" y="4885209"/>
            <a:ext cx="8457990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>
                <a:hlinkClick r:id="rId3"/>
              </a:rPr>
              <a:t>Image from: https://www.csemag.com/using-fluid-technology-to-address-cooling-limitations-in-data-centers/</a:t>
            </a:r>
            <a:r>
              <a:rPr lang="en-US" sz="1000" i="1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F0112A-E1B5-97E0-2929-135B523A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8" y="1097280"/>
            <a:ext cx="4653382" cy="355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0DE37-7844-8118-1838-4131F8084384}"/>
              </a:ext>
            </a:extLst>
          </p:cNvPr>
          <p:cNvSpPr txBox="1"/>
          <p:nvPr/>
        </p:nvSpPr>
        <p:spPr>
          <a:xfrm>
            <a:off x="4680857" y="908664"/>
            <a:ext cx="4447766" cy="420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500" b="1" dirty="0">
                <a:latin typeface="Arial" panose="020B0604020202020204" pitchFamily="34" charset="0"/>
              </a:rPr>
              <a:t>High-fidelity digital twins of data centers </a:t>
            </a:r>
            <a:r>
              <a:rPr lang="en-US" sz="1500" dirty="0">
                <a:latin typeface="Arial" panose="020B0604020202020204" pitchFamily="34" charset="0"/>
              </a:rPr>
              <a:t>require: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Scalable control-oriented surrogates to partial differential equations (PDEs)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Multi-physics and multi-scale modeling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Adaptive data-driven modeling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Handling energy and mass conservation laws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500" b="1" dirty="0">
                <a:latin typeface="Arial" panose="020B0604020202020204" pitchFamily="34" charset="0"/>
              </a:rPr>
              <a:t>Optimal control of data centers </a:t>
            </a:r>
            <a:r>
              <a:rPr lang="en-US" sz="1500" dirty="0">
                <a:latin typeface="Arial" panose="020B0604020202020204" pitchFamily="34" charset="0"/>
              </a:rPr>
              <a:t>require: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Handling of multi-objective tradeoffs such as  grid-responsive and compute-aware objectives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Constraints satisfaction for safety and performance guarantees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Handling uncertainty and operational variability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Mixed-integer action spaces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9280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24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4715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modeling, design, and control of data center operations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CFA8335-A67A-95FC-41A6-CA0954301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013" y="104503"/>
            <a:ext cx="1995763" cy="9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00577-198C-9446-DE5F-5E2BF081613A}"/>
              </a:ext>
            </a:extLst>
          </p:cNvPr>
          <p:cNvSpPr txBox="1"/>
          <p:nvPr/>
        </p:nvSpPr>
        <p:spPr>
          <a:xfrm>
            <a:off x="5451566" y="3978547"/>
            <a:ext cx="2290354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hlinkClick r:id="rId4"/>
              </a:rPr>
              <a:t>drgona.github.io/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>
                <a:hlinkClick r:id="rId5"/>
              </a:rPr>
              <a:t>jdrgona1@jh.edu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987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309DEE-B693-543F-53FB-0CB137A4AAC4}"/>
              </a:ext>
            </a:extLst>
          </p:cNvPr>
          <p:cNvSpPr/>
          <p:nvPr/>
        </p:nvSpPr>
        <p:spPr>
          <a:xfrm>
            <a:off x="6497889" y="1076171"/>
            <a:ext cx="2576604" cy="170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Buildings today contribute to approximately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40% of the global energy use.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 control solutions governing building energy systems are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inefficient.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CC194C4-B1DF-790F-C437-65628D6F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31201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6497889" y="107617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9CE65F3-AD64-61C0-66D1-FA0BDDC6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333499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6497889" y="107617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11516-DA1E-20A9-E4A4-489CDF772D67}"/>
              </a:ext>
            </a:extLst>
          </p:cNvPr>
          <p:cNvSpPr/>
          <p:nvPr/>
        </p:nvSpPr>
        <p:spPr>
          <a:xfrm>
            <a:off x="6497889" y="257175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duration: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year.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Expertise required: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staff with advanced engineering degree.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553101-3689-6E7A-0E17-02AFCA3B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24508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1786047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354102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707099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2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46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924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854784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749609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450871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326516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523166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661004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6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8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688484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569188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546171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13721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383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624872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751870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622455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40" y="1412449"/>
            <a:ext cx="1468910" cy="863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1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4582" y="1600799"/>
            <a:ext cx="839389" cy="40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71820-E43C-4588-1ADF-5E5DA1C0B182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2909</TotalTime>
  <Words>1843</Words>
  <Application>Microsoft Office PowerPoint</Application>
  <PresentationFormat>On-screen Show (16:9)</PresentationFormat>
  <Paragraphs>222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 and Control of Data Centers</vt:lpstr>
      <vt:lpstr>Optimizing Complex Energy Systems is Hard</vt:lpstr>
      <vt:lpstr>Example: Optimal Control of Building Energy Systems</vt:lpstr>
      <vt:lpstr>Example: Optimal Control of Building Energy Systems</vt:lpstr>
      <vt:lpstr>Example: Optimal Control of Building Energy Systems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PowerPoint Presentation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via Differentiable Predictive Control (DPC)</vt:lpstr>
      <vt:lpstr>Learning to Control (L2C) via Differentiable Predictive Control (DPC)</vt:lpstr>
      <vt:lpstr>NeuroMANCER Scientific Machine Learning Library</vt:lpstr>
      <vt:lpstr>NeuroMANCER Scientific Machine Learning Library</vt:lpstr>
      <vt:lpstr>Learning to Control Heating Ventilation and Air Conditioning (HVAC) Systems</vt:lpstr>
      <vt:lpstr>Remaining Challenges in Data Center Modeling and Control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102</cp:revision>
  <dcterms:created xsi:type="dcterms:W3CDTF">2024-09-05T00:30:18Z</dcterms:created>
  <dcterms:modified xsi:type="dcterms:W3CDTF">2025-10-05T18:08:14Z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